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71" r:id="rId2"/>
    <p:sldId id="258" r:id="rId3"/>
    <p:sldId id="272" r:id="rId4"/>
    <p:sldId id="273" r:id="rId5"/>
    <p:sldId id="274" r:id="rId6"/>
    <p:sldId id="278" r:id="rId7"/>
    <p:sldId id="262" r:id="rId8"/>
    <p:sldId id="275" r:id="rId9"/>
    <p:sldId id="276" r:id="rId10"/>
    <p:sldId id="265" r:id="rId11"/>
    <p:sldId id="279" r:id="rId12"/>
    <p:sldId id="266" r:id="rId13"/>
    <p:sldId id="283" r:id="rId14"/>
    <p:sldId id="263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CFF"/>
    <a:srgbClr val="66FF33"/>
    <a:srgbClr val="CC99FF"/>
    <a:srgbClr val="D289FF"/>
    <a:srgbClr val="75FFFF"/>
    <a:srgbClr val="363636"/>
    <a:srgbClr val="595959"/>
    <a:srgbClr val="E6E6E6"/>
    <a:srgbClr val="3B3B3B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85227" autoAdjust="0"/>
  </p:normalViewPr>
  <p:slideViewPr>
    <p:cSldViewPr snapToGrid="0">
      <p:cViewPr varScale="1">
        <p:scale>
          <a:sx n="69" d="100"/>
          <a:sy n="69" d="100"/>
        </p:scale>
        <p:origin x="1675" y="77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682A-C8A4-46A2-BDD9-8EEBF0E5256D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7409-E316-4F54-AFBE-37A31F2AE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룰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0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Inout</a:t>
            </a:r>
            <a:r>
              <a:rPr lang="ko-KR" altLang="en-US" dirty="0"/>
              <a:t> </a:t>
            </a:r>
            <a:r>
              <a:rPr lang="en-US" altLang="ko-KR" dirty="0"/>
              <a:t>display </a:t>
            </a:r>
            <a:r>
              <a:rPr lang="ko-KR" altLang="en-US" dirty="0"/>
              <a:t>보이게 했다</a:t>
            </a:r>
            <a:r>
              <a:rPr lang="en-US" altLang="ko-KR" dirty="0"/>
              <a:t>… &gt;&gt;&gt; </a:t>
            </a:r>
            <a:r>
              <a:rPr lang="ko-KR" altLang="en-US" dirty="0"/>
              <a:t>빼자고 말해도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10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영상이 좀 길어서 초반은 </a:t>
            </a:r>
            <a:r>
              <a:rPr lang="en-US" altLang="ko-KR" dirty="0"/>
              <a:t>1</a:t>
            </a:r>
            <a:r>
              <a:rPr lang="ko-KR" altLang="en-US" dirty="0"/>
              <a:t>배속으로 가다가 </a:t>
            </a:r>
            <a:r>
              <a:rPr lang="en-US" altLang="ko-KR" dirty="0"/>
              <a:t>2,3,4 </a:t>
            </a:r>
            <a:r>
              <a:rPr lang="ko-KR" altLang="en-US" dirty="0"/>
              <a:t>라운드는 배속 </a:t>
            </a:r>
            <a:r>
              <a:rPr lang="en-US" altLang="ko-KR" dirty="0"/>
              <a:t>5,6, 1</a:t>
            </a:r>
            <a:r>
              <a:rPr lang="ko-KR" altLang="en-US" dirty="0"/>
              <a:t>배속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4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Switch &gt; button</a:t>
            </a:r>
          </a:p>
          <a:p>
            <a:r>
              <a:rPr lang="en-US" altLang="ko-KR" dirty="0"/>
              <a:t>Switch </a:t>
            </a:r>
            <a:r>
              <a:rPr lang="ko-KR" altLang="en-US" dirty="0"/>
              <a:t>는 추가 해야함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8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output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모듈 어떻게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하는지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3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5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구조로 정답이랑 </a:t>
            </a:r>
            <a:r>
              <a:rPr lang="en-US" altLang="ko-KR" dirty="0"/>
              <a:t>input  </a:t>
            </a:r>
            <a:r>
              <a:rPr lang="ko-KR" altLang="en-US" dirty="0"/>
              <a:t>계산한다 말하고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0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Bscounter</a:t>
            </a:r>
            <a:r>
              <a:rPr lang="en-US" altLang="ko-KR" dirty="0"/>
              <a:t> </a:t>
            </a:r>
            <a:r>
              <a:rPr lang="ko-KR" altLang="en-US" dirty="0"/>
              <a:t>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Inout</a:t>
            </a:r>
            <a:r>
              <a:rPr lang="ko-KR" altLang="en-US" dirty="0"/>
              <a:t> </a:t>
            </a:r>
            <a:r>
              <a:rPr lang="en-US" altLang="ko-KR" dirty="0"/>
              <a:t>display </a:t>
            </a:r>
            <a:r>
              <a:rPr lang="ko-KR" altLang="en-US" dirty="0"/>
              <a:t>보이게 했다</a:t>
            </a:r>
            <a:r>
              <a:rPr lang="en-US" altLang="ko-KR" dirty="0"/>
              <a:t>… &gt;&gt;&gt; </a:t>
            </a:r>
            <a:r>
              <a:rPr lang="ko-KR" altLang="en-US" dirty="0"/>
              <a:t>빼자고 말해도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1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058" y="1492648"/>
            <a:ext cx="7950742" cy="1550108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A5D9-07ED-415E-B35A-5C5A5B890F68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716602" y="2830746"/>
            <a:ext cx="7970198" cy="0"/>
          </a:xfrm>
          <a:prstGeom prst="line">
            <a:avLst/>
          </a:prstGeom>
          <a:ln w="28575">
            <a:solidFill>
              <a:srgbClr val="006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14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4" y="6144342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8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1A-DC07-49B7-AEBF-D184284BB20E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FDA1-4D36-4BAB-B2CD-FD7CFD24261C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4"/>
            <a:ext cx="9144001" cy="122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2pPr>
            <a:lvl3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3pPr>
            <a:lvl4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4pPr>
            <a:lvl5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5437-21A0-41C5-A301-426AD5A54AF6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6974" y="624396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6345884"/>
            <a:ext cx="12541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44079"/>
            <a:ext cx="896870" cy="3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7911"/>
            <a:ext cx="7886700" cy="1189104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rgbClr val="58595B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8266"/>
            <a:ext cx="4424767" cy="15001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58595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4835-C33C-4013-AF7C-766CB8EE5872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28" y="6003789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08" y="451974"/>
            <a:ext cx="18208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419116"/>
            <a:ext cx="1443396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7193-0CC4-479C-A14C-F92F6E6ADB07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3E3-C0AF-4755-907B-C4D24CDBADEE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9A71-A0D3-468A-A2A3-8688F00A6E68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68C-2AFA-4EC9-A718-5F61D22B384A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1EBA-26F4-4F55-9FB7-E07D62BDCF30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3A01-CBC4-420F-8960-B9B5F25222D1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B5095B23-4AF9-4363-8F18-A5B77E1C7A9C}" type="datetime1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Design final Presentation</a:t>
            </a:r>
            <a:r>
              <a:rPr lang="ko-KR" altLang="en-US" b="1" dirty="0"/>
              <a:t>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758411"/>
          </a:xfrm>
        </p:spPr>
        <p:txBody>
          <a:bodyPr>
            <a:normAutofit/>
          </a:bodyPr>
          <a:lstStyle/>
          <a:p>
            <a:r>
              <a:rPr lang="en-US" altLang="ko-KR" dirty="0"/>
              <a:t>1772028 </a:t>
            </a:r>
            <a:r>
              <a:rPr lang="ko-KR" altLang="en-US" dirty="0" err="1"/>
              <a:t>유제희</a:t>
            </a:r>
            <a:r>
              <a:rPr lang="ko-KR" altLang="en-US" dirty="0"/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ko-KR" altLang="en-US" dirty="0"/>
              <a:t> </a:t>
            </a:r>
            <a:r>
              <a:rPr lang="en-US" altLang="ko-KR" dirty="0"/>
              <a:t>1772043 </a:t>
            </a:r>
            <a:r>
              <a:rPr lang="ko-KR" altLang="en-US" dirty="0"/>
              <a:t>정지수</a:t>
            </a:r>
          </a:p>
        </p:txBody>
      </p:sp>
    </p:spTree>
    <p:extLst>
      <p:ext uri="{BB962C8B-B14F-4D97-AF65-F5344CB8AC3E}">
        <p14:creationId xmlns:p14="http://schemas.microsoft.com/office/powerpoint/2010/main" val="7704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B34D42-7905-4D60-8D57-D02D1734A8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3" r="70794"/>
          <a:stretch/>
        </p:blipFill>
        <p:spPr>
          <a:xfrm>
            <a:off x="1014091" y="1649986"/>
            <a:ext cx="7162118" cy="429420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2BE8DF0-DB27-4869-87EC-01B1175FB92B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Block Diagram</a:t>
            </a:r>
          </a:p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	2) answer &amp; </a:t>
            </a:r>
            <a:r>
              <a:rPr lang="en-US" altLang="ko-KR" sz="2800" dirty="0" err="1">
                <a:latin typeface="돋움" panose="020B0600000101010101" pitchFamily="50" charset="-127"/>
                <a:ea typeface="돋움" panose="020B0600000101010101" pitchFamily="50" charset="-127"/>
              </a:rPr>
              <a:t>BSCounter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08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F598337-2EC9-43E7-95A2-385A6CE3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4" t="54066" r="529" b="8286"/>
          <a:stretch/>
        </p:blipFill>
        <p:spPr>
          <a:xfrm>
            <a:off x="946709" y="1471239"/>
            <a:ext cx="7250581" cy="477272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3B8A7D-4F0D-4E10-99B6-05D924C0624E}"/>
              </a:ext>
            </a:extLst>
          </p:cNvPr>
          <p:cNvSpPr/>
          <p:nvPr/>
        </p:nvSpPr>
        <p:spPr>
          <a:xfrm>
            <a:off x="2297151" y="1583473"/>
            <a:ext cx="4783873" cy="4539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7550A-33CF-45FD-90EC-54A8A228EA3B}"/>
              </a:ext>
            </a:extLst>
          </p:cNvPr>
          <p:cNvSpPr txBox="1"/>
          <p:nvPr/>
        </p:nvSpPr>
        <p:spPr>
          <a:xfrm>
            <a:off x="4144895" y="2555133"/>
            <a:ext cx="1831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63636"/>
                </a:solidFill>
              </a:rPr>
              <a:t>ans0 = </a:t>
            </a:r>
            <a:r>
              <a:rPr lang="en-US" altLang="ko-KR" sz="2400" dirty="0" err="1">
                <a:solidFill>
                  <a:srgbClr val="363636"/>
                </a:solidFill>
              </a:rPr>
              <a:t>xint</a:t>
            </a:r>
            <a:r>
              <a:rPr lang="en-US" altLang="ko-KR" sz="2400" dirty="0">
                <a:solidFill>
                  <a:srgbClr val="363636"/>
                </a:solidFill>
              </a:rPr>
              <a:t> </a:t>
            </a:r>
          </a:p>
          <a:p>
            <a:r>
              <a:rPr lang="en-US" altLang="ko-KR" sz="2400" dirty="0">
                <a:solidFill>
                  <a:srgbClr val="363636"/>
                </a:solidFill>
              </a:rPr>
              <a:t>ans1 = </a:t>
            </a:r>
            <a:r>
              <a:rPr lang="en-US" altLang="ko-KR" sz="2400" dirty="0" err="1">
                <a:solidFill>
                  <a:srgbClr val="363636"/>
                </a:solidFill>
              </a:rPr>
              <a:t>yint</a:t>
            </a:r>
            <a:endParaRPr lang="en-US" altLang="ko-KR" sz="2400" dirty="0">
              <a:solidFill>
                <a:srgbClr val="363636"/>
              </a:solidFill>
            </a:endParaRPr>
          </a:p>
          <a:p>
            <a:r>
              <a:rPr lang="en-US" altLang="ko-KR" sz="2400" dirty="0">
                <a:solidFill>
                  <a:srgbClr val="363636"/>
                </a:solidFill>
              </a:rPr>
              <a:t>ans2 = </a:t>
            </a:r>
            <a:r>
              <a:rPr lang="en-US" altLang="ko-KR" sz="2400" dirty="0" err="1">
                <a:solidFill>
                  <a:srgbClr val="363636"/>
                </a:solidFill>
              </a:rPr>
              <a:t>zint</a:t>
            </a:r>
            <a:r>
              <a:rPr lang="en-US" altLang="ko-KR" sz="2400" dirty="0">
                <a:solidFill>
                  <a:srgbClr val="363636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BAFA6-67E9-4538-BBF4-D5F1209BE536}"/>
              </a:ext>
            </a:extLst>
          </p:cNvPr>
          <p:cNvSpPr txBox="1"/>
          <p:nvPr/>
        </p:nvSpPr>
        <p:spPr>
          <a:xfrm>
            <a:off x="4144895" y="4242187"/>
            <a:ext cx="242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63636"/>
                </a:solidFill>
              </a:rPr>
              <a:t>ans0 = </a:t>
            </a:r>
            <a:r>
              <a:rPr lang="en-US" altLang="ko-KR" sz="2400" dirty="0" err="1">
                <a:solidFill>
                  <a:srgbClr val="363636"/>
                </a:solidFill>
              </a:rPr>
              <a:t>yint</a:t>
            </a:r>
            <a:r>
              <a:rPr lang="en-US" altLang="ko-KR" sz="2400" dirty="0">
                <a:solidFill>
                  <a:srgbClr val="363636"/>
                </a:solidFill>
              </a:rPr>
              <a:t> or </a:t>
            </a:r>
            <a:r>
              <a:rPr lang="en-US" altLang="ko-KR" sz="2400" dirty="0" err="1">
                <a:solidFill>
                  <a:srgbClr val="363636"/>
                </a:solidFill>
              </a:rPr>
              <a:t>zint</a:t>
            </a:r>
            <a:endParaRPr lang="en-US" altLang="ko-KR" sz="2400" dirty="0">
              <a:solidFill>
                <a:srgbClr val="363636"/>
              </a:solidFill>
            </a:endParaRPr>
          </a:p>
          <a:p>
            <a:r>
              <a:rPr lang="en-US" altLang="ko-KR" sz="2400" dirty="0">
                <a:solidFill>
                  <a:srgbClr val="363636"/>
                </a:solidFill>
              </a:rPr>
              <a:t>ans1 = </a:t>
            </a:r>
            <a:r>
              <a:rPr lang="en-US" altLang="ko-KR" sz="2400" dirty="0" err="1">
                <a:solidFill>
                  <a:srgbClr val="363636"/>
                </a:solidFill>
              </a:rPr>
              <a:t>xint</a:t>
            </a:r>
            <a:r>
              <a:rPr lang="en-US" altLang="ko-KR" sz="2400" dirty="0">
                <a:solidFill>
                  <a:srgbClr val="363636"/>
                </a:solidFill>
              </a:rPr>
              <a:t> or </a:t>
            </a:r>
            <a:r>
              <a:rPr lang="en-US" altLang="ko-KR" sz="2400" dirty="0" err="1">
                <a:solidFill>
                  <a:srgbClr val="363636"/>
                </a:solidFill>
              </a:rPr>
              <a:t>yint</a:t>
            </a:r>
            <a:endParaRPr lang="en-US" altLang="ko-KR" sz="2400" dirty="0">
              <a:solidFill>
                <a:srgbClr val="363636"/>
              </a:solidFill>
            </a:endParaRPr>
          </a:p>
          <a:p>
            <a:r>
              <a:rPr lang="en-US" altLang="ko-KR" sz="2400" dirty="0">
                <a:solidFill>
                  <a:srgbClr val="363636"/>
                </a:solidFill>
              </a:rPr>
              <a:t>ans2 = </a:t>
            </a:r>
            <a:r>
              <a:rPr lang="en-US" altLang="ko-KR" sz="2400" dirty="0" err="1">
                <a:solidFill>
                  <a:srgbClr val="363636"/>
                </a:solidFill>
              </a:rPr>
              <a:t>zint</a:t>
            </a:r>
            <a:r>
              <a:rPr lang="en-US" altLang="ko-KR" sz="2400" dirty="0">
                <a:solidFill>
                  <a:srgbClr val="363636"/>
                </a:solidFill>
              </a:rPr>
              <a:t> or </a:t>
            </a:r>
            <a:r>
              <a:rPr lang="en-US" altLang="ko-KR" sz="2400" dirty="0" err="1">
                <a:solidFill>
                  <a:srgbClr val="363636"/>
                </a:solidFill>
              </a:rPr>
              <a:t>xint</a:t>
            </a:r>
            <a:endParaRPr lang="en-US" altLang="ko-KR" sz="2400" dirty="0">
              <a:solidFill>
                <a:srgbClr val="36363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D8C7A-62FA-4854-B4B8-FD1253576E75}"/>
              </a:ext>
            </a:extLst>
          </p:cNvPr>
          <p:cNvSpPr txBox="1"/>
          <p:nvPr/>
        </p:nvSpPr>
        <p:spPr>
          <a:xfrm>
            <a:off x="2847070" y="2893687"/>
            <a:ext cx="103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3636"/>
                </a:solidFill>
              </a:rPr>
              <a:t>Strike</a:t>
            </a:r>
            <a:endParaRPr lang="ko-KR" altLang="en-US" sz="2800" b="1" dirty="0">
              <a:solidFill>
                <a:srgbClr val="36363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1F95E-5F11-46B6-8F71-05FED714C19F}"/>
              </a:ext>
            </a:extLst>
          </p:cNvPr>
          <p:cNvSpPr txBox="1"/>
          <p:nvPr/>
        </p:nvSpPr>
        <p:spPr>
          <a:xfrm>
            <a:off x="2979026" y="4580741"/>
            <a:ext cx="76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63636"/>
                </a:solidFill>
              </a:rPr>
              <a:t>Ball</a:t>
            </a:r>
            <a:endParaRPr lang="ko-KR" altLang="en-US" sz="2800" b="1" dirty="0">
              <a:solidFill>
                <a:srgbClr val="363636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81B6BC5-6175-4E88-95DD-74CE7D9665D8}"/>
              </a:ext>
            </a:extLst>
          </p:cNvPr>
          <p:cNvCxnSpPr/>
          <p:nvPr/>
        </p:nvCxnSpPr>
        <p:spPr>
          <a:xfrm>
            <a:off x="2869372" y="3992137"/>
            <a:ext cx="3726898" cy="0"/>
          </a:xfrm>
          <a:prstGeom prst="line">
            <a:avLst/>
          </a:prstGeom>
          <a:ln>
            <a:solidFill>
              <a:srgbClr val="95B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DEB280-992E-455E-B08D-DEEF98A50F2E}"/>
              </a:ext>
            </a:extLst>
          </p:cNvPr>
          <p:cNvSpPr txBox="1"/>
          <p:nvPr/>
        </p:nvSpPr>
        <p:spPr>
          <a:xfrm>
            <a:off x="2285030" y="1570798"/>
            <a:ext cx="1594625" cy="461665"/>
          </a:xfrm>
          <a:prstGeom prst="rect">
            <a:avLst/>
          </a:prstGeom>
          <a:solidFill>
            <a:srgbClr val="DFEBFC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363636"/>
                </a:solidFill>
              </a:rPr>
              <a:t>BSCounter</a:t>
            </a:r>
            <a:endParaRPr lang="ko-KR" altLang="en-US" sz="2400" b="1" dirty="0">
              <a:solidFill>
                <a:srgbClr val="363636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038D59C-304E-4B05-BD0A-561BA341D004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Block Diagram</a:t>
            </a:r>
          </a:p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	2) </a:t>
            </a:r>
            <a:r>
              <a:rPr lang="en-US" altLang="ko-KR" sz="2800" dirty="0" err="1">
                <a:latin typeface="돋움" panose="020B0600000101010101" pitchFamily="50" charset="-127"/>
                <a:ea typeface="돋움" panose="020B0600000101010101" pitchFamily="50" charset="-127"/>
              </a:rPr>
              <a:t>BSCounter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60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7169B65-4ADD-48EF-8003-D3D397146089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Block Diagram</a:t>
            </a:r>
          </a:p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	3) display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4E019A-3198-4226-ACC4-8AB39C3B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7" y="1548110"/>
            <a:ext cx="6762587" cy="427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02" y="1364610"/>
            <a:ext cx="5651319" cy="524447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A200AA4-A88C-4BE3-B97F-3EBC7AE0F77C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State machine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39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9조_프로젝트수행영상">
            <a:hlinkClick r:id="" action="ppaction://media"/>
            <a:extLst>
              <a:ext uri="{FF2B5EF4-FFF2-40B4-BE49-F238E27FC236}">
                <a16:creationId xmlns:a16="http://schemas.microsoft.com/office/drawing/2014/main" id="{8A6FD356-878C-4108-A733-2B9A0588F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0143" y="1615232"/>
            <a:ext cx="4363714" cy="436371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7265955-5C46-40F2-8642-9F607C3FC4D8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프로젝트 </a:t>
            </a:r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Demo </a:t>
            </a:r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5969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6717" y="1994254"/>
            <a:ext cx="4110565" cy="239754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감사합니다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333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11225" y="1268865"/>
            <a:ext cx="4117077" cy="1189104"/>
          </a:xfrm>
        </p:spPr>
        <p:txBody>
          <a:bodyPr/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이화체" panose="02000300000000000000"/>
                <a:cs typeface="KoPubWorld돋움체_Pro Bold" panose="00000800000000000000" pitchFamily="50" charset="-127"/>
              </a:rPr>
              <a:t>목차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1111225" y="2457969"/>
            <a:ext cx="7560827" cy="355927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ko-KR" altLang="en-US" dirty="0"/>
              <a:t>프로젝트 개요 및 동작 설명</a:t>
            </a:r>
            <a:endParaRPr lang="en-US" altLang="ko-KR" dirty="0"/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en-US" altLang="ko-KR" dirty="0"/>
              <a:t>Block Diagram- Push button, </a:t>
            </a:r>
            <a:r>
              <a:rPr lang="en-US" altLang="ko-KR" dirty="0" err="1"/>
              <a:t>Bscounter</a:t>
            </a:r>
            <a:r>
              <a:rPr lang="en-US" altLang="ko-KR" dirty="0"/>
              <a:t>, Answer, Display</a:t>
            </a:r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en-US" altLang="ko-KR" dirty="0"/>
              <a:t>State machine</a:t>
            </a:r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en-US" altLang="ko-KR" dirty="0"/>
              <a:t>Demo </a:t>
            </a:r>
            <a:r>
              <a:rPr lang="ko-KR" altLang="en-US" dirty="0"/>
              <a:t>영상</a:t>
            </a:r>
            <a:endParaRPr lang="en-US" altLang="ko-KR" dirty="0"/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457200" indent="-457200">
              <a:lnSpc>
                <a:spcPct val="145000"/>
              </a:lnSpc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09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400" y="77921"/>
            <a:ext cx="7886700" cy="114719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설계 목적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68" y="3600790"/>
            <a:ext cx="2839917" cy="2404356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78357" y="1827458"/>
            <a:ext cx="7319743" cy="4015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• 설계목적</a:t>
            </a:r>
            <a:endParaRPr lang="en-US" altLang="ko-KR" sz="22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r>
              <a:rPr lang="en-US" altLang="ko-KR" sz="2000" b="1" dirty="0">
                <a:latin typeface="+mj-ea"/>
                <a:ea typeface="+mj-ea"/>
              </a:rPr>
              <a:t>   </a:t>
            </a:r>
            <a:r>
              <a:rPr lang="ko-KR" altLang="en-US" sz="2000" b="1" dirty="0">
                <a:latin typeface="+mj-ea"/>
                <a:ea typeface="+mj-ea"/>
              </a:rPr>
              <a:t>숫자야구게임을 구현한다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r>
              <a:rPr lang="ko-KR" altLang="en-US" sz="2200" b="1" dirty="0">
                <a:latin typeface="+mj-ea"/>
                <a:ea typeface="+mj-ea"/>
              </a:rPr>
              <a:t>• </a:t>
            </a:r>
            <a:r>
              <a:rPr lang="ko-KR" altLang="en-US" sz="2200" b="1" dirty="0" err="1">
                <a:latin typeface="+mj-ea"/>
                <a:ea typeface="+mj-ea"/>
              </a:rPr>
              <a:t>숫자야구게임이란</a:t>
            </a:r>
            <a:r>
              <a:rPr lang="en-US" altLang="ko-KR" sz="2200" b="1" dirty="0">
                <a:latin typeface="+mj-ea"/>
                <a:ea typeface="+mj-ea"/>
              </a:rPr>
              <a:t>?</a:t>
            </a:r>
          </a:p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r>
              <a:rPr lang="ko-KR" altLang="en-US" sz="2000" b="1" dirty="0">
                <a:latin typeface="+mj-ea"/>
                <a:ea typeface="+mj-ea"/>
              </a:rPr>
              <a:t>   감춰진 </a:t>
            </a:r>
            <a:r>
              <a:rPr lang="en-US" altLang="ko-KR" sz="2000" b="1" dirty="0">
                <a:latin typeface="+mj-ea"/>
                <a:ea typeface="+mj-ea"/>
              </a:rPr>
              <a:t>3</a:t>
            </a:r>
            <a:r>
              <a:rPr lang="ko-KR" altLang="en-US" sz="2000" b="1" dirty="0">
                <a:latin typeface="+mj-ea"/>
                <a:ea typeface="+mj-ea"/>
              </a:rPr>
              <a:t>개의 숫자와 위치를 모두 맞추는 게임</a:t>
            </a: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altLang="ko-KR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131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51184" y="2108071"/>
            <a:ext cx="8001000" cy="2301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각 자리 숫자는 </a:t>
            </a:r>
            <a:r>
              <a:rPr lang="en-US" altLang="ko-KR" sz="1600" b="1" dirty="0">
                <a:latin typeface="+mj-ea"/>
                <a:ea typeface="+mj-ea"/>
              </a:rPr>
              <a:t>1~9</a:t>
            </a:r>
            <a:r>
              <a:rPr lang="ko-KR" altLang="en-US" sz="1600" b="1" dirty="0">
                <a:latin typeface="+mj-ea"/>
                <a:ea typeface="+mj-ea"/>
              </a:rPr>
              <a:t>로 구성되어 있으며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중복불가</a:t>
            </a:r>
            <a:endParaRPr lang="en-US" altLang="ko-KR" sz="16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600" b="1" dirty="0">
                <a:latin typeface="+mj-ea"/>
                <a:ea typeface="+mj-ea"/>
              </a:rPr>
              <a:t>- </a:t>
            </a:r>
            <a:r>
              <a:rPr lang="ko-KR" altLang="en-US" sz="1600" b="1" dirty="0">
                <a:latin typeface="+mj-ea"/>
                <a:ea typeface="+mj-ea"/>
              </a:rPr>
              <a:t>숫자와 위치가 맞으면 스트라이크</a:t>
            </a:r>
            <a:r>
              <a:rPr lang="en-US" altLang="ko-KR" sz="1600" b="1" dirty="0">
                <a:latin typeface="+mj-ea"/>
                <a:ea typeface="+mj-ea"/>
              </a:rPr>
              <a:t>(S), </a:t>
            </a:r>
            <a:r>
              <a:rPr lang="ko-KR" altLang="en-US" sz="1600" b="1" dirty="0">
                <a:latin typeface="+mj-ea"/>
                <a:ea typeface="+mj-ea"/>
              </a:rPr>
              <a:t>숫자만 맞고 위치가 틀리면 볼</a:t>
            </a:r>
            <a:r>
              <a:rPr lang="en-US" altLang="ko-KR" sz="1600" b="1" dirty="0">
                <a:latin typeface="+mj-ea"/>
                <a:ea typeface="+mj-ea"/>
              </a:rPr>
              <a:t>(B)</a:t>
            </a:r>
            <a:r>
              <a:rPr lang="ko-KR" altLang="en-US" sz="1600" b="1" dirty="0">
                <a:latin typeface="+mj-ea"/>
                <a:ea typeface="+mj-ea"/>
              </a:rPr>
              <a:t>입니다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altLang="ko-KR" sz="16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600" b="1" dirty="0">
                <a:latin typeface="+mj-ea"/>
                <a:ea typeface="+mj-ea"/>
              </a:rPr>
              <a:t> - 7segment</a:t>
            </a:r>
            <a:r>
              <a:rPr lang="ko-KR" altLang="en-US" sz="1600" b="1" dirty="0">
                <a:latin typeface="+mj-ea"/>
                <a:ea typeface="+mj-ea"/>
              </a:rPr>
              <a:t>에 표시된</a:t>
            </a:r>
            <a:r>
              <a:rPr lang="en-US" altLang="ko-KR" sz="1600" b="1" dirty="0">
                <a:latin typeface="+mj-ea"/>
                <a:ea typeface="+mj-ea"/>
              </a:rPr>
              <a:t> ball</a:t>
            </a:r>
            <a:r>
              <a:rPr lang="ko-KR" altLang="en-US" sz="1600" b="1" dirty="0">
                <a:latin typeface="+mj-ea"/>
                <a:ea typeface="+mj-ea"/>
              </a:rPr>
              <a:t>과 </a:t>
            </a:r>
            <a:r>
              <a:rPr lang="en-US" altLang="ko-KR" sz="1600" b="1" dirty="0">
                <a:latin typeface="+mj-ea"/>
                <a:ea typeface="+mj-ea"/>
              </a:rPr>
              <a:t>strike</a:t>
            </a:r>
            <a:r>
              <a:rPr lang="ko-KR" altLang="en-US" sz="1600" b="1" dirty="0">
                <a:latin typeface="+mj-ea"/>
                <a:ea typeface="+mj-ea"/>
              </a:rPr>
              <a:t> 개수를 보고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감춰진 숫자와 위치를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맞춘다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Tx/>
              <a:buChar char="-"/>
            </a:pPr>
            <a:r>
              <a:rPr lang="ko-KR" altLang="en-US" sz="1600" b="1" dirty="0">
                <a:latin typeface="+mj-ea"/>
                <a:ea typeface="+mj-ea"/>
              </a:rPr>
              <a:t>모든 숫자와 위치가 맞으면 </a:t>
            </a:r>
            <a:r>
              <a:rPr lang="en-US" altLang="ko-KR" sz="1600" b="1" dirty="0">
                <a:latin typeface="+mj-ea"/>
                <a:ea typeface="+mj-ea"/>
              </a:rPr>
              <a:t>segment</a:t>
            </a:r>
            <a:r>
              <a:rPr lang="ko-KR" altLang="en-US" sz="1600" b="1" dirty="0">
                <a:latin typeface="+mj-ea"/>
                <a:ea typeface="+mj-ea"/>
              </a:rPr>
              <a:t>에 </a:t>
            </a:r>
            <a:r>
              <a:rPr lang="en-US" altLang="ko-KR" sz="1600" b="1" dirty="0">
                <a:latin typeface="+mj-ea"/>
                <a:ea typeface="+mj-ea"/>
              </a:rPr>
              <a:t>Good</a:t>
            </a:r>
            <a:r>
              <a:rPr lang="ko-KR" altLang="en-US" sz="1600" b="1" dirty="0">
                <a:latin typeface="+mj-ea"/>
                <a:ea typeface="+mj-ea"/>
              </a:rPr>
              <a:t>이 표현되고 </a:t>
            </a:r>
            <a:r>
              <a:rPr lang="en-US" altLang="ko-KR" sz="1600" b="1" dirty="0">
                <a:latin typeface="+mj-ea"/>
                <a:ea typeface="+mj-ea"/>
              </a:rPr>
              <a:t>6</a:t>
            </a:r>
            <a:r>
              <a:rPr lang="ko-KR" altLang="en-US" sz="1600" b="1" dirty="0">
                <a:latin typeface="+mj-ea"/>
                <a:ea typeface="+mj-ea"/>
              </a:rPr>
              <a:t>번 동안 맞추지 못한 </a:t>
            </a:r>
            <a:endParaRPr lang="en-US" altLang="ko-KR" sz="16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600" b="1" dirty="0">
                <a:latin typeface="+mj-ea"/>
                <a:ea typeface="+mj-ea"/>
              </a:rPr>
              <a:t>   </a:t>
            </a:r>
            <a:r>
              <a:rPr lang="ko-KR" altLang="en-US" sz="1600" b="1" dirty="0">
                <a:latin typeface="+mj-ea"/>
                <a:ea typeface="+mj-ea"/>
              </a:rPr>
              <a:t>경우에는 </a:t>
            </a:r>
            <a:r>
              <a:rPr lang="en-US" altLang="ko-KR" sz="1600" b="1" dirty="0">
                <a:latin typeface="+mj-ea"/>
                <a:ea typeface="+mj-ea"/>
              </a:rPr>
              <a:t>lose</a:t>
            </a:r>
            <a:r>
              <a:rPr lang="ko-KR" altLang="en-US" sz="1600" b="1" dirty="0">
                <a:latin typeface="+mj-ea"/>
                <a:ea typeface="+mj-ea"/>
              </a:rPr>
              <a:t>가 표현된다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altLang="ko-KR" sz="16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93" y="4680356"/>
            <a:ext cx="1193715" cy="1184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1998" y="4743210"/>
            <a:ext cx="1169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이화체" panose="02000300000000000000"/>
              </a:rPr>
              <a:t>감춰진 숫자</a:t>
            </a:r>
            <a:r>
              <a:rPr lang="en-US" altLang="ko-KR" sz="1400" dirty="0">
                <a:ea typeface="이화체" panose="02000300000000000000"/>
              </a:rPr>
              <a:t>:</a:t>
            </a:r>
            <a:endParaRPr lang="ko-KR" altLang="en-US" sz="1400" dirty="0">
              <a:ea typeface="이화체" panose="020003000000000000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5859" y="5556589"/>
            <a:ext cx="192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a typeface="이화체" panose="02000300000000000000"/>
              </a:rPr>
              <a:t>사용자가 입력한 숫자</a:t>
            </a:r>
            <a:r>
              <a:rPr lang="en-US" altLang="ko-KR" sz="1400" dirty="0">
                <a:ea typeface="이화체" panose="02000300000000000000"/>
              </a:rPr>
              <a:t>:</a:t>
            </a:r>
            <a:endParaRPr lang="ko-KR" altLang="en-US" sz="1400" dirty="0">
              <a:ea typeface="이화체" panose="0200030000000000000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008775" y="4995875"/>
            <a:ext cx="469530" cy="45986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0EC549-C15F-4044-8B8D-84D16EC7B1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7" t="36089" r="8206" b="60749"/>
          <a:stretch/>
        </p:blipFill>
        <p:spPr>
          <a:xfrm>
            <a:off x="5894607" y="4882969"/>
            <a:ext cx="2066827" cy="68567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D371E6F-7370-436D-8FC7-E66A708C38E7}"/>
              </a:ext>
            </a:extLst>
          </p:cNvPr>
          <p:cNvSpPr txBox="1">
            <a:spLocks/>
          </p:cNvSpPr>
          <p:nvPr/>
        </p:nvSpPr>
        <p:spPr>
          <a:xfrm>
            <a:off x="591152" y="1449552"/>
            <a:ext cx="2381691" cy="491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2600" b="1" dirty="0">
                <a:latin typeface="+mj-ea"/>
                <a:ea typeface="+mj-ea"/>
              </a:rPr>
              <a:t>•</a:t>
            </a:r>
            <a:r>
              <a:rPr lang="ko-KR" altLang="en-US" sz="2000" b="1" dirty="0">
                <a:latin typeface="+mj-ea"/>
                <a:ea typeface="+mj-ea"/>
              </a:rPr>
              <a:t>숫자야구게임 규칙</a:t>
            </a:r>
            <a:endParaRPr lang="en-US" altLang="ko-KR" sz="20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F9BA019-F4B2-4B6F-87D0-A5FF1EB4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00" y="77921"/>
            <a:ext cx="7886700" cy="1147197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게임 설명</a:t>
            </a:r>
          </a:p>
        </p:txBody>
      </p:sp>
    </p:spTree>
    <p:extLst>
      <p:ext uri="{BB962C8B-B14F-4D97-AF65-F5344CB8AC3E}">
        <p14:creationId xmlns:p14="http://schemas.microsoft.com/office/powerpoint/2010/main" val="209706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42BB80DE-C80B-4268-9C3A-563797E57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1" y="1374663"/>
            <a:ext cx="3925404" cy="361137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16531" y="4476367"/>
            <a:ext cx="749969" cy="359987"/>
          </a:xfrm>
          <a:prstGeom prst="rect">
            <a:avLst/>
          </a:prstGeom>
          <a:noFill/>
          <a:ln w="38100">
            <a:solidFill>
              <a:srgbClr val="9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CCFF"/>
              </a:solidFill>
            </a:endParaRP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3316531" y="5005633"/>
            <a:ext cx="749969" cy="0"/>
          </a:xfrm>
          <a:prstGeom prst="straightConnector1">
            <a:avLst/>
          </a:prstGeom>
          <a:ln w="28575">
            <a:solidFill>
              <a:srgbClr val="93CC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97050" y="5049571"/>
            <a:ext cx="118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Switch 0-3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8227" y="4481202"/>
            <a:ext cx="60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3CCFF"/>
                </a:solidFill>
              </a:rPr>
              <a:t>xint</a:t>
            </a:r>
            <a:endParaRPr lang="ko-KR" altLang="en-US" b="1" dirty="0">
              <a:solidFill>
                <a:srgbClr val="93CC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53138" y="4471398"/>
            <a:ext cx="60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3CCFF"/>
                </a:solidFill>
              </a:rPr>
              <a:t>yint</a:t>
            </a:r>
            <a:endParaRPr lang="ko-KR" altLang="en-US" b="1" dirty="0">
              <a:solidFill>
                <a:srgbClr val="93CC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9196" y="4481202"/>
            <a:ext cx="60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93CCFF"/>
                </a:solidFill>
              </a:rPr>
              <a:t>zint</a:t>
            </a:r>
            <a:endParaRPr lang="ko-KR" altLang="en-US" b="1" dirty="0">
              <a:solidFill>
                <a:srgbClr val="93CC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8990" y="5351200"/>
            <a:ext cx="6950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9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Seg1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3402171" y="3811740"/>
            <a:ext cx="272783" cy="2608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73691" y="3186885"/>
            <a:ext cx="46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6FF33"/>
                </a:solidFill>
              </a:rPr>
              <a:t>up</a:t>
            </a:r>
            <a:endParaRPr lang="ko-KR" altLang="en-US" b="1" dirty="0">
              <a:solidFill>
                <a:srgbClr val="66FF33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41511" y="3757507"/>
            <a:ext cx="80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down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B03A6010-87C3-4235-B207-3DCFC393201B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프로젝트 동작 설명</a:t>
            </a: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2B866266-0E32-4171-919C-BE76E95ABF89}"/>
              </a:ext>
            </a:extLst>
          </p:cNvPr>
          <p:cNvSpPr txBox="1">
            <a:spLocks/>
          </p:cNvSpPr>
          <p:nvPr/>
        </p:nvSpPr>
        <p:spPr>
          <a:xfrm>
            <a:off x="4912830" y="4653981"/>
            <a:ext cx="3645809" cy="1127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75FFFF"/>
                </a:solidFill>
                <a:latin typeface="+mj-ea"/>
              </a:rPr>
              <a:t>   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en-US" altLang="ko-KR" sz="1200" b="1" dirty="0" err="1">
                <a:latin typeface="+mj-ea"/>
              </a:rPr>
              <a:t>xint</a:t>
            </a:r>
            <a:r>
              <a:rPr lang="en-US" altLang="ko-KR" sz="1200" b="1" dirty="0">
                <a:latin typeface="+mj-ea"/>
              </a:rPr>
              <a:t>, </a:t>
            </a:r>
            <a:r>
              <a:rPr lang="en-US" altLang="ko-KR" sz="1200" b="1" dirty="0" err="1">
                <a:latin typeface="+mj-ea"/>
              </a:rPr>
              <a:t>yint</a:t>
            </a:r>
            <a:r>
              <a:rPr lang="en-US" altLang="ko-KR" sz="1200" b="1" dirty="0">
                <a:latin typeface="+mj-ea"/>
              </a:rPr>
              <a:t>, </a:t>
            </a:r>
            <a:r>
              <a:rPr lang="en-US" altLang="ko-KR" sz="1200" b="1" dirty="0" err="1">
                <a:latin typeface="+mj-ea"/>
              </a:rPr>
              <a:t>zint</a:t>
            </a:r>
            <a:endParaRPr lang="en-US" altLang="ko-KR" sz="12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100" b="1" dirty="0">
                <a:latin typeface="+mj-ea"/>
                <a:ea typeface="+mj-ea"/>
              </a:rPr>
              <a:t>    </a:t>
            </a:r>
            <a:r>
              <a:rPr lang="en-US" altLang="ko-KR" sz="1100" b="1" dirty="0">
                <a:latin typeface="+mj-ea"/>
                <a:ea typeface="+mj-ea"/>
              </a:rPr>
              <a:t>switch</a:t>
            </a:r>
            <a:r>
              <a:rPr lang="ko-KR" altLang="en-US" sz="1100" b="1" dirty="0">
                <a:latin typeface="+mj-ea"/>
                <a:ea typeface="+mj-ea"/>
              </a:rPr>
              <a:t>로 각각 </a:t>
            </a:r>
            <a:r>
              <a:rPr lang="en-US" altLang="ko-KR" sz="1100" b="1" dirty="0">
                <a:latin typeface="+mj-ea"/>
                <a:ea typeface="+mj-ea"/>
              </a:rPr>
              <a:t>4bit</a:t>
            </a:r>
            <a:r>
              <a:rPr lang="ko-KR" altLang="en-US" sz="1100" b="1" dirty="0">
                <a:latin typeface="+mj-ea"/>
                <a:ea typeface="+mj-ea"/>
              </a:rPr>
              <a:t>씩 숫자 </a:t>
            </a:r>
            <a:r>
              <a:rPr lang="en-US" altLang="ko-KR" sz="1100" b="1" dirty="0">
                <a:latin typeface="+mj-ea"/>
                <a:ea typeface="+mj-ea"/>
              </a:rPr>
              <a:t>3</a:t>
            </a:r>
            <a:r>
              <a:rPr lang="ko-KR" altLang="en-US" sz="1100" b="1" dirty="0">
                <a:latin typeface="+mj-ea"/>
                <a:ea typeface="+mj-ea"/>
              </a:rPr>
              <a:t>개 입력</a:t>
            </a:r>
            <a:endParaRPr lang="en-US" altLang="ko-KR" sz="11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100" b="1" dirty="0">
                <a:latin typeface="+mj-ea"/>
                <a:ea typeface="+mj-ea"/>
              </a:rPr>
              <a:t>    9</a:t>
            </a:r>
            <a:r>
              <a:rPr lang="ko-KR" altLang="en-US" sz="1100" b="1" dirty="0">
                <a:latin typeface="+mj-ea"/>
                <a:ea typeface="+mj-ea"/>
              </a:rPr>
              <a:t>이상의 숫자 입력 시 </a:t>
            </a:r>
            <a:r>
              <a:rPr lang="en-US" altLang="ko-KR" sz="1100" b="1" dirty="0">
                <a:latin typeface="+mj-ea"/>
                <a:ea typeface="+mj-ea"/>
              </a:rPr>
              <a:t>null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60" name="모서리가 둥근 직사각형 3">
            <a:extLst>
              <a:ext uri="{FF2B5EF4-FFF2-40B4-BE49-F238E27FC236}">
                <a16:creationId xmlns:a16="http://schemas.microsoft.com/office/drawing/2014/main" id="{2692AD29-98D8-4478-9304-FC2B8F1789F3}"/>
              </a:ext>
            </a:extLst>
          </p:cNvPr>
          <p:cNvSpPr/>
          <p:nvPr/>
        </p:nvSpPr>
        <p:spPr>
          <a:xfrm>
            <a:off x="4846016" y="4175492"/>
            <a:ext cx="1500054" cy="367902"/>
          </a:xfrm>
          <a:prstGeom prst="roundRect">
            <a:avLst/>
          </a:prstGeom>
          <a:gradFill flip="none" rotWithShape="1">
            <a:gsLst>
              <a:gs pos="0">
                <a:srgbClr val="73AF63"/>
              </a:gs>
              <a:gs pos="11000">
                <a:srgbClr val="3D9458"/>
              </a:gs>
              <a:gs pos="66000">
                <a:srgbClr val="007549"/>
              </a:gs>
              <a:gs pos="100000">
                <a:srgbClr val="0065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화체" panose="02000300000000000000" pitchFamily="2" charset="-127"/>
                <a:ea typeface="이화체" panose="02000300000000000000" pitchFamily="2" charset="-127"/>
              </a:rPr>
              <a:t>switch</a:t>
            </a:r>
            <a:endParaRPr lang="ko-KR" altLang="en-US" sz="2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1" name="모서리가 둥근 직사각형 3">
            <a:extLst>
              <a:ext uri="{FF2B5EF4-FFF2-40B4-BE49-F238E27FC236}">
                <a16:creationId xmlns:a16="http://schemas.microsoft.com/office/drawing/2014/main" id="{487C407D-6A77-4C2C-9975-954F2E7C8CF5}"/>
              </a:ext>
            </a:extLst>
          </p:cNvPr>
          <p:cNvSpPr/>
          <p:nvPr/>
        </p:nvSpPr>
        <p:spPr>
          <a:xfrm>
            <a:off x="4846016" y="1631297"/>
            <a:ext cx="1500054" cy="367902"/>
          </a:xfrm>
          <a:prstGeom prst="roundRect">
            <a:avLst/>
          </a:prstGeom>
          <a:gradFill flip="none" rotWithShape="1">
            <a:gsLst>
              <a:gs pos="0">
                <a:srgbClr val="73AF63"/>
              </a:gs>
              <a:gs pos="11000">
                <a:srgbClr val="3D9458"/>
              </a:gs>
              <a:gs pos="66000">
                <a:srgbClr val="007549"/>
              </a:gs>
              <a:gs pos="100000">
                <a:srgbClr val="0065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화체" panose="02000300000000000000" pitchFamily="2" charset="-127"/>
                <a:ea typeface="이화체" panose="02000300000000000000" pitchFamily="2" charset="-127"/>
              </a:rPr>
              <a:t>button</a:t>
            </a:r>
            <a:endParaRPr lang="ko-KR" altLang="en-US" sz="2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336190FD-9230-4189-87B0-704375D076A0}"/>
              </a:ext>
            </a:extLst>
          </p:cNvPr>
          <p:cNvSpPr txBox="1">
            <a:spLocks/>
          </p:cNvSpPr>
          <p:nvPr/>
        </p:nvSpPr>
        <p:spPr>
          <a:xfrm>
            <a:off x="4912831" y="2058617"/>
            <a:ext cx="4108285" cy="1960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75FFFF"/>
                </a:solidFill>
                <a:latin typeface="+mj-ea"/>
              </a:rPr>
              <a:t>   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up button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   누르면 </a:t>
            </a:r>
            <a:r>
              <a:rPr lang="en-US" altLang="ko-KR" sz="1100" b="1" dirty="0">
                <a:latin typeface="+mj-ea"/>
                <a:ea typeface="+mj-ea"/>
              </a:rPr>
              <a:t>random </a:t>
            </a:r>
            <a:r>
              <a:rPr lang="ko-KR" altLang="en-US" sz="1100" b="1" dirty="0">
                <a:latin typeface="+mj-ea"/>
                <a:ea typeface="+mj-ea"/>
              </a:rPr>
              <a:t>생성되며 게임 시작</a:t>
            </a:r>
            <a:endParaRPr lang="en-US" altLang="ko-KR" sz="11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   down button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+mj-ea"/>
                <a:ea typeface="+mj-ea"/>
              </a:rPr>
              <a:t>    switch</a:t>
            </a:r>
            <a:r>
              <a:rPr lang="ko-KR" altLang="en-US" sz="1200" b="1" dirty="0">
                <a:latin typeface="+mj-ea"/>
                <a:ea typeface="+mj-ea"/>
              </a:rPr>
              <a:t>로 입력한 값으로 </a:t>
            </a:r>
            <a:r>
              <a:rPr lang="en-US" altLang="ko-KR" sz="1200" b="1" dirty="0">
                <a:latin typeface="+mj-ea"/>
                <a:ea typeface="+mj-ea"/>
              </a:rPr>
              <a:t>ball</a:t>
            </a:r>
            <a:r>
              <a:rPr lang="ko-KR" altLang="en-US" sz="1200" b="1" dirty="0">
                <a:latin typeface="+mj-ea"/>
                <a:ea typeface="+mj-ea"/>
              </a:rPr>
              <a:t>과 </a:t>
            </a:r>
            <a:r>
              <a:rPr lang="en-US" altLang="ko-KR" sz="1200" b="1" dirty="0">
                <a:latin typeface="+mj-ea"/>
                <a:ea typeface="+mj-ea"/>
              </a:rPr>
              <a:t>strike</a:t>
            </a:r>
            <a:r>
              <a:rPr lang="ko-KR" altLang="en-US" sz="1200" b="1" dirty="0">
                <a:latin typeface="+mj-ea"/>
                <a:ea typeface="+mj-ea"/>
              </a:rPr>
              <a:t> 계산</a:t>
            </a:r>
            <a:endParaRPr lang="en-US" altLang="ko-KR" sz="12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+mj-ea"/>
                <a:ea typeface="+mj-ea"/>
              </a:rPr>
              <a:t>    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BA991DA-ED60-482E-B2B7-CE22C117B730}"/>
              </a:ext>
            </a:extLst>
          </p:cNvPr>
          <p:cNvSpPr/>
          <p:nvPr/>
        </p:nvSpPr>
        <p:spPr>
          <a:xfrm flipV="1">
            <a:off x="3402171" y="3289770"/>
            <a:ext cx="272783" cy="260866"/>
          </a:xfrm>
          <a:prstGeom prst="rect">
            <a:avLst/>
          </a:prstGeom>
          <a:noFill/>
          <a:ln w="3810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5E1DA3-8085-40BC-AD46-6EFEA46F53F9}"/>
              </a:ext>
            </a:extLst>
          </p:cNvPr>
          <p:cNvSpPr/>
          <p:nvPr/>
        </p:nvSpPr>
        <p:spPr>
          <a:xfrm>
            <a:off x="2548063" y="4476367"/>
            <a:ext cx="749969" cy="359988"/>
          </a:xfrm>
          <a:prstGeom prst="rect">
            <a:avLst/>
          </a:prstGeom>
          <a:noFill/>
          <a:ln w="38100">
            <a:solidFill>
              <a:srgbClr val="9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CCFF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1296E0A-09AD-4514-8419-A890B1A1C87D}"/>
              </a:ext>
            </a:extLst>
          </p:cNvPr>
          <p:cNvSpPr/>
          <p:nvPr/>
        </p:nvSpPr>
        <p:spPr>
          <a:xfrm>
            <a:off x="1783405" y="4476366"/>
            <a:ext cx="749969" cy="359988"/>
          </a:xfrm>
          <a:prstGeom prst="rect">
            <a:avLst/>
          </a:prstGeom>
          <a:noFill/>
          <a:ln w="38100">
            <a:solidFill>
              <a:srgbClr val="9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CCFF"/>
              </a:solidFill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E5F8C0-FF99-45FB-B676-EEAED9A18E49}"/>
              </a:ext>
            </a:extLst>
          </p:cNvPr>
          <p:cNvCxnSpPr>
            <a:cxnSpLocks/>
          </p:cNvCxnSpPr>
          <p:nvPr/>
        </p:nvCxnSpPr>
        <p:spPr>
          <a:xfrm>
            <a:off x="2547081" y="5005633"/>
            <a:ext cx="749969" cy="0"/>
          </a:xfrm>
          <a:prstGeom prst="straightConnector1">
            <a:avLst/>
          </a:prstGeom>
          <a:ln w="28575">
            <a:solidFill>
              <a:srgbClr val="93CC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62004A1-2AA1-40B7-B793-D4A426FF3DFF}"/>
              </a:ext>
            </a:extLst>
          </p:cNvPr>
          <p:cNvSpPr txBox="1"/>
          <p:nvPr/>
        </p:nvSpPr>
        <p:spPr>
          <a:xfrm>
            <a:off x="2579540" y="5351200"/>
            <a:ext cx="6950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9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Seg2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2E4C8B7-DBEB-487D-BD4C-43276E6B39F5}"/>
              </a:ext>
            </a:extLst>
          </p:cNvPr>
          <p:cNvCxnSpPr>
            <a:cxnSpLocks/>
          </p:cNvCxnSpPr>
          <p:nvPr/>
        </p:nvCxnSpPr>
        <p:spPr>
          <a:xfrm>
            <a:off x="1777631" y="5005633"/>
            <a:ext cx="749969" cy="0"/>
          </a:xfrm>
          <a:prstGeom prst="straightConnector1">
            <a:avLst/>
          </a:prstGeom>
          <a:ln w="28575">
            <a:solidFill>
              <a:srgbClr val="93CC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05109C3-4110-469E-B715-FAF11FE95E90}"/>
              </a:ext>
            </a:extLst>
          </p:cNvPr>
          <p:cNvSpPr txBox="1"/>
          <p:nvPr/>
        </p:nvSpPr>
        <p:spPr>
          <a:xfrm>
            <a:off x="1810090" y="5351200"/>
            <a:ext cx="69503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9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</a:rPr>
              <a:t>Seg3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C60E144-E734-4671-A4C9-76A1389E5812}"/>
              </a:ext>
            </a:extLst>
          </p:cNvPr>
          <p:cNvSpPr/>
          <p:nvPr/>
        </p:nvSpPr>
        <p:spPr>
          <a:xfrm>
            <a:off x="4912830" y="2832698"/>
            <a:ext cx="126749" cy="126316"/>
          </a:xfrm>
          <a:prstGeom prst="ellipse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E56F7CA-D98A-4DA6-9D18-D43342E379B9}"/>
              </a:ext>
            </a:extLst>
          </p:cNvPr>
          <p:cNvSpPr/>
          <p:nvPr/>
        </p:nvSpPr>
        <p:spPr>
          <a:xfrm>
            <a:off x="4912829" y="2155936"/>
            <a:ext cx="126749" cy="126316"/>
          </a:xfrm>
          <a:prstGeom prst="ellipse">
            <a:avLst/>
          </a:prstGeom>
          <a:solidFill>
            <a:srgbClr val="66FF33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531E408-B1D6-41F8-AA94-74100891E2C7}"/>
              </a:ext>
            </a:extLst>
          </p:cNvPr>
          <p:cNvSpPr/>
          <p:nvPr/>
        </p:nvSpPr>
        <p:spPr>
          <a:xfrm>
            <a:off x="4912828" y="4737419"/>
            <a:ext cx="126749" cy="126316"/>
          </a:xfrm>
          <a:prstGeom prst="ellipse">
            <a:avLst/>
          </a:prstGeom>
          <a:solidFill>
            <a:srgbClr val="93CC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03E031-8856-4029-8344-048F3D1C440D}"/>
              </a:ext>
            </a:extLst>
          </p:cNvPr>
          <p:cNvSpPr txBox="1"/>
          <p:nvPr/>
        </p:nvSpPr>
        <p:spPr>
          <a:xfrm>
            <a:off x="2521199" y="5054405"/>
            <a:ext cx="118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Switch 4-7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74AE04-BB4C-48A8-975E-725C8903955D}"/>
              </a:ext>
            </a:extLst>
          </p:cNvPr>
          <p:cNvSpPr txBox="1"/>
          <p:nvPr/>
        </p:nvSpPr>
        <p:spPr>
          <a:xfrm>
            <a:off x="1713309" y="5049571"/>
            <a:ext cx="118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Switch 8-11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510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8B7F2CE5-2E2A-4291-A55C-1F9217CB05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1" y="1374663"/>
            <a:ext cx="3925404" cy="361137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B1B41D-AC2F-44AE-BFA1-1B1F02B628CB}"/>
              </a:ext>
            </a:extLst>
          </p:cNvPr>
          <p:cNvSpPr/>
          <p:nvPr/>
        </p:nvSpPr>
        <p:spPr>
          <a:xfrm>
            <a:off x="998882" y="4334603"/>
            <a:ext cx="1152248" cy="955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A00A30-6C3C-4E11-B865-D6FD8C76FA21}"/>
              </a:ext>
            </a:extLst>
          </p:cNvPr>
          <p:cNvSpPr/>
          <p:nvPr/>
        </p:nvSpPr>
        <p:spPr>
          <a:xfrm>
            <a:off x="1353018" y="4034457"/>
            <a:ext cx="482739" cy="27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D66B52-2484-4FFD-BE63-24D3EF8AB30C}"/>
              </a:ext>
            </a:extLst>
          </p:cNvPr>
          <p:cNvSpPr/>
          <p:nvPr/>
        </p:nvSpPr>
        <p:spPr>
          <a:xfrm>
            <a:off x="1837215" y="4037774"/>
            <a:ext cx="482739" cy="2672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FF7A28-9AB6-4683-B973-94BCE7B7C281}"/>
              </a:ext>
            </a:extLst>
          </p:cNvPr>
          <p:cNvSpPr/>
          <p:nvPr/>
        </p:nvSpPr>
        <p:spPr>
          <a:xfrm>
            <a:off x="2575196" y="4034458"/>
            <a:ext cx="705678" cy="267234"/>
          </a:xfrm>
          <a:prstGeom prst="rect">
            <a:avLst/>
          </a:prstGeom>
          <a:noFill/>
          <a:ln w="38100">
            <a:solidFill>
              <a:srgbClr val="9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E507B1-0E55-4BC7-8313-7F139041370E}"/>
              </a:ext>
            </a:extLst>
          </p:cNvPr>
          <p:cNvSpPr txBox="1"/>
          <p:nvPr/>
        </p:nvSpPr>
        <p:spPr>
          <a:xfrm>
            <a:off x="1323107" y="4890001"/>
            <a:ext cx="54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Ball</a:t>
            </a:r>
          </a:p>
          <a:p>
            <a:pPr algn="ctr"/>
            <a:r>
              <a:rPr lang="en-US" altLang="ko-KR" sz="1200" dirty="0"/>
              <a:t>(Bo)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476EB-9114-411D-9F97-AF71DF782DFD}"/>
              </a:ext>
            </a:extLst>
          </p:cNvPr>
          <p:cNvSpPr txBox="1"/>
          <p:nvPr/>
        </p:nvSpPr>
        <p:spPr>
          <a:xfrm>
            <a:off x="1775967" y="4890003"/>
            <a:ext cx="60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Strike</a:t>
            </a:r>
          </a:p>
          <a:p>
            <a:pPr algn="ctr"/>
            <a:r>
              <a:rPr lang="en-US" altLang="ko-KR" sz="1200" dirty="0"/>
              <a:t>(So)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5AA5B0-9EAE-4703-A357-FF973D44FE40}"/>
              </a:ext>
            </a:extLst>
          </p:cNvPr>
          <p:cNvSpPr txBox="1"/>
          <p:nvPr/>
        </p:nvSpPr>
        <p:spPr>
          <a:xfrm>
            <a:off x="224705" y="4860404"/>
            <a:ext cx="112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Life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led_l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CA3685-B838-4915-8C01-E4AD72F27627}"/>
              </a:ext>
            </a:extLst>
          </p:cNvPr>
          <p:cNvSpPr txBox="1"/>
          <p:nvPr/>
        </p:nvSpPr>
        <p:spPr>
          <a:xfrm>
            <a:off x="2305411" y="4890002"/>
            <a:ext cx="125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Num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xint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yint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zint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053F56A-CD5E-468E-9733-3A08775E92FC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>
            <a:off x="1594388" y="4305007"/>
            <a:ext cx="3039" cy="58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CBA772-C3A3-4700-9885-BBCEB9160CF1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2078585" y="4305008"/>
            <a:ext cx="1639" cy="58499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DFD4D72-48D9-4251-B34B-EF69807073F1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2928035" y="4301692"/>
            <a:ext cx="4652" cy="588310"/>
          </a:xfrm>
          <a:prstGeom prst="straightConnector1">
            <a:avLst/>
          </a:prstGeom>
          <a:ln w="28575">
            <a:solidFill>
              <a:srgbClr val="9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2D11562-3177-4E53-B7DB-B6A85939BA74}"/>
              </a:ext>
            </a:extLst>
          </p:cNvPr>
          <p:cNvCxnSpPr>
            <a:cxnSpLocks/>
          </p:cNvCxnSpPr>
          <p:nvPr/>
        </p:nvCxnSpPr>
        <p:spPr>
          <a:xfrm flipH="1">
            <a:off x="962772" y="4424106"/>
            <a:ext cx="375328" cy="4244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ACEAF2-683F-4B80-BB6F-A394DA1D1A8E}"/>
              </a:ext>
            </a:extLst>
          </p:cNvPr>
          <p:cNvSpPr/>
          <p:nvPr/>
        </p:nvSpPr>
        <p:spPr>
          <a:xfrm>
            <a:off x="3808449" y="4263271"/>
            <a:ext cx="313440" cy="236668"/>
          </a:xfrm>
          <a:prstGeom prst="rect">
            <a:avLst/>
          </a:prstGeom>
          <a:noFill/>
          <a:ln w="57150"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2B78C367-32AB-4F11-9661-EFC3F308800D}"/>
              </a:ext>
            </a:extLst>
          </p:cNvPr>
          <p:cNvSpPr txBox="1">
            <a:spLocks/>
          </p:cNvSpPr>
          <p:nvPr/>
        </p:nvSpPr>
        <p:spPr>
          <a:xfrm>
            <a:off x="4912830" y="4125660"/>
            <a:ext cx="4108285" cy="211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75FFFF"/>
                </a:solidFill>
                <a:latin typeface="+mj-ea"/>
              </a:rPr>
              <a:t>   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num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100" b="1" dirty="0">
                <a:latin typeface="+mj-ea"/>
                <a:ea typeface="+mj-ea"/>
              </a:rPr>
              <a:t>    </a:t>
            </a:r>
            <a:r>
              <a:rPr lang="en-US" altLang="ko-KR" sz="1100" b="1" dirty="0">
                <a:latin typeface="+mj-ea"/>
                <a:ea typeface="+mj-ea"/>
              </a:rPr>
              <a:t>switch</a:t>
            </a:r>
            <a:r>
              <a:rPr lang="ko-KR" altLang="en-US" sz="1100" b="1" dirty="0">
                <a:latin typeface="+mj-ea"/>
                <a:ea typeface="+mj-ea"/>
              </a:rPr>
              <a:t>로 입력한 숫자 </a:t>
            </a:r>
            <a:r>
              <a:rPr lang="en-US" altLang="ko-KR" sz="1100" b="1" dirty="0">
                <a:latin typeface="+mj-ea"/>
                <a:ea typeface="+mj-ea"/>
              </a:rPr>
              <a:t>3</a:t>
            </a:r>
            <a:r>
              <a:rPr lang="ko-KR" altLang="en-US" sz="1100" b="1" dirty="0">
                <a:latin typeface="+mj-ea"/>
                <a:ea typeface="+mj-ea"/>
              </a:rPr>
              <a:t>개 출력</a:t>
            </a:r>
            <a:endParaRPr lang="en-US" altLang="ko-KR" sz="11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   Ball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b="1" dirty="0">
                <a:latin typeface="+mj-ea"/>
                <a:ea typeface="+mj-ea"/>
              </a:rPr>
              <a:t>    </a:t>
            </a:r>
            <a:r>
              <a:rPr lang="ko-KR" altLang="en-US" sz="1100" b="1" dirty="0">
                <a:latin typeface="+mj-ea"/>
                <a:ea typeface="+mj-ea"/>
              </a:rPr>
              <a:t>숫자는 같지만 숫자의 위치는 다른 경우</a:t>
            </a:r>
            <a:r>
              <a:rPr lang="en-US" altLang="ko-KR" sz="1100" b="1" dirty="0">
                <a:latin typeface="+mj-ea"/>
                <a:ea typeface="+mj-ea"/>
              </a:rPr>
              <a:t>+ 1 (≤3)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200" b="1" dirty="0">
                <a:latin typeface="+mj-ea"/>
                <a:ea typeface="+mj-ea"/>
              </a:rPr>
              <a:t>    Strike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100" b="1" dirty="0">
                <a:latin typeface="+mj-ea"/>
                <a:ea typeface="+mj-ea"/>
              </a:rPr>
              <a:t>    </a:t>
            </a:r>
            <a:r>
              <a:rPr lang="ko-KR" altLang="en-US" sz="1100" b="1" dirty="0">
                <a:latin typeface="+mj-ea"/>
                <a:ea typeface="+mj-ea"/>
              </a:rPr>
              <a:t>숫자와 위치가 모두 같은 경우</a:t>
            </a:r>
            <a:r>
              <a:rPr lang="en-US" altLang="ko-KR" sz="1100" b="1" dirty="0">
                <a:latin typeface="+mj-ea"/>
                <a:ea typeface="+mj-ea"/>
              </a:rPr>
              <a:t>+ 1 (≤3)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7E30A4D3-D7C6-4E9F-8028-A54766D4E2AF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ko-KR" altLang="en-US" sz="2800" dirty="0">
                <a:latin typeface="돋움" panose="020B0600000101010101" pitchFamily="50" charset="-127"/>
                <a:ea typeface="돋움" panose="020B0600000101010101" pitchFamily="50" charset="-127"/>
              </a:rPr>
              <a:t>프로젝트 동작 설명</a:t>
            </a:r>
          </a:p>
        </p:txBody>
      </p:sp>
      <p:sp>
        <p:nvSpPr>
          <p:cNvPr id="51" name="모서리가 둥근 직사각형 3">
            <a:extLst>
              <a:ext uri="{FF2B5EF4-FFF2-40B4-BE49-F238E27FC236}">
                <a16:creationId xmlns:a16="http://schemas.microsoft.com/office/drawing/2014/main" id="{EFF3A131-149C-4F33-AD09-B902132A49BE}"/>
              </a:ext>
            </a:extLst>
          </p:cNvPr>
          <p:cNvSpPr/>
          <p:nvPr/>
        </p:nvSpPr>
        <p:spPr>
          <a:xfrm>
            <a:off x="4846016" y="3647172"/>
            <a:ext cx="1500054" cy="367902"/>
          </a:xfrm>
          <a:prstGeom prst="roundRect">
            <a:avLst/>
          </a:prstGeom>
          <a:gradFill flip="none" rotWithShape="1">
            <a:gsLst>
              <a:gs pos="0">
                <a:srgbClr val="73AF63"/>
              </a:gs>
              <a:gs pos="11000">
                <a:srgbClr val="3D9458"/>
              </a:gs>
              <a:gs pos="66000">
                <a:srgbClr val="007549"/>
              </a:gs>
              <a:gs pos="100000">
                <a:srgbClr val="0065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화체" panose="02000300000000000000" pitchFamily="2" charset="-127"/>
                <a:ea typeface="이화체" panose="02000300000000000000" pitchFamily="2" charset="-127"/>
              </a:rPr>
              <a:t>Segment</a:t>
            </a:r>
            <a:endParaRPr lang="ko-KR" altLang="en-US" sz="2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52" name="모서리가 둥근 직사각형 3">
            <a:extLst>
              <a:ext uri="{FF2B5EF4-FFF2-40B4-BE49-F238E27FC236}">
                <a16:creationId xmlns:a16="http://schemas.microsoft.com/office/drawing/2014/main" id="{07AEBC0D-0871-4A7A-BC88-789E19B05271}"/>
              </a:ext>
            </a:extLst>
          </p:cNvPr>
          <p:cNvSpPr/>
          <p:nvPr/>
        </p:nvSpPr>
        <p:spPr>
          <a:xfrm>
            <a:off x="4846016" y="1407777"/>
            <a:ext cx="1500054" cy="367902"/>
          </a:xfrm>
          <a:prstGeom prst="roundRect">
            <a:avLst/>
          </a:prstGeom>
          <a:gradFill flip="none" rotWithShape="1">
            <a:gsLst>
              <a:gs pos="0">
                <a:srgbClr val="73AF63"/>
              </a:gs>
              <a:gs pos="11000">
                <a:srgbClr val="3D9458"/>
              </a:gs>
              <a:gs pos="66000">
                <a:srgbClr val="007549"/>
              </a:gs>
              <a:gs pos="100000">
                <a:srgbClr val="0065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이화체" panose="02000300000000000000" pitchFamily="2" charset="-127"/>
                <a:ea typeface="이화체" panose="02000300000000000000" pitchFamily="2" charset="-127"/>
              </a:rPr>
              <a:t>LED</a:t>
            </a:r>
            <a:endParaRPr lang="ko-KR" altLang="en-US" sz="2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E808FF61-B322-4F2C-BF10-39C48A7E67BE}"/>
              </a:ext>
            </a:extLst>
          </p:cNvPr>
          <p:cNvSpPr txBox="1">
            <a:spLocks/>
          </p:cNvSpPr>
          <p:nvPr/>
        </p:nvSpPr>
        <p:spPr>
          <a:xfrm>
            <a:off x="4912831" y="1835097"/>
            <a:ext cx="4108285" cy="1592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58595B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75FFFF"/>
                </a:solidFill>
                <a:latin typeface="+mj-ea"/>
              </a:rPr>
              <a:t>   </a:t>
            </a:r>
            <a:r>
              <a:rPr lang="ko-KR" altLang="en-US" sz="1200" b="1" dirty="0">
                <a:latin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Life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en-US" altLang="ko-KR" sz="1200" b="1" dirty="0" err="1">
                <a:latin typeface="+mj-ea"/>
                <a:ea typeface="+mj-ea"/>
              </a:rPr>
              <a:t>led_l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   남은 </a:t>
            </a:r>
            <a:r>
              <a:rPr lang="en-US" altLang="ko-KR" sz="1100" b="1" dirty="0">
                <a:latin typeface="+mj-ea"/>
                <a:ea typeface="+mj-ea"/>
              </a:rPr>
              <a:t>life</a:t>
            </a:r>
            <a:r>
              <a:rPr lang="ko-KR" altLang="en-US" sz="1100" b="1" dirty="0">
                <a:latin typeface="+mj-ea"/>
                <a:ea typeface="+mj-ea"/>
              </a:rPr>
              <a:t>를 나타내는</a:t>
            </a:r>
            <a:r>
              <a:rPr lang="en-US" altLang="ko-KR" sz="1100" b="1" dirty="0">
                <a:latin typeface="+mj-ea"/>
                <a:ea typeface="+mj-ea"/>
              </a:rPr>
              <a:t> LED 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ko-KR" sz="1100" b="1" dirty="0">
                <a:latin typeface="+mj-ea"/>
                <a:ea typeface="+mj-ea"/>
              </a:rPr>
              <a:t>    </a:t>
            </a:r>
            <a:r>
              <a:rPr lang="ko-KR" altLang="en-US" sz="1100" b="1" dirty="0">
                <a:latin typeface="+mj-ea"/>
                <a:ea typeface="+mj-ea"/>
              </a:rPr>
              <a:t>세개의 숫자를 맞추지 못하면 </a:t>
            </a:r>
            <a:r>
              <a:rPr lang="en-US" altLang="ko-KR" sz="1100" b="1" dirty="0">
                <a:latin typeface="+mj-ea"/>
                <a:ea typeface="+mj-ea"/>
              </a:rPr>
              <a:t>life &lt;= life -1 (0</a:t>
            </a:r>
            <a:r>
              <a:rPr lang="ko-KR" altLang="en-US" sz="1100" b="1" dirty="0">
                <a:latin typeface="+mj-ea"/>
                <a:ea typeface="+mj-ea"/>
              </a:rPr>
              <a:t>이면 </a:t>
            </a:r>
            <a:r>
              <a:rPr lang="en-US" altLang="ko-KR" sz="1100" b="1" dirty="0">
                <a:latin typeface="+mj-ea"/>
                <a:ea typeface="+mj-ea"/>
              </a:rPr>
              <a:t>lose)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   random (</a:t>
            </a:r>
            <a:r>
              <a:rPr lang="en-US" altLang="ko-KR" sz="1200" b="1" dirty="0" err="1">
                <a:latin typeface="+mj-ea"/>
                <a:ea typeface="+mj-ea"/>
              </a:rPr>
              <a:t>led_up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+mj-ea"/>
                <a:ea typeface="+mj-ea"/>
              </a:rPr>
              <a:t>    </a:t>
            </a:r>
            <a:r>
              <a:rPr lang="en-US" altLang="ko-KR" sz="1100" b="1" dirty="0">
                <a:latin typeface="+mj-ea"/>
                <a:ea typeface="+mj-ea"/>
              </a:rPr>
              <a:t>up button</a:t>
            </a:r>
            <a:r>
              <a:rPr lang="ko-KR" altLang="en-US" sz="1100" b="1" dirty="0">
                <a:latin typeface="+mj-ea"/>
                <a:ea typeface="+mj-ea"/>
              </a:rPr>
              <a:t>눌러 </a:t>
            </a:r>
            <a:r>
              <a:rPr lang="en-US" altLang="ko-KR" sz="1100" b="1" dirty="0">
                <a:latin typeface="+mj-ea"/>
                <a:ea typeface="+mj-ea"/>
              </a:rPr>
              <a:t>random </a:t>
            </a:r>
            <a:r>
              <a:rPr lang="ko-KR" altLang="en-US" sz="1100" b="1" dirty="0">
                <a:latin typeface="+mj-ea"/>
                <a:ea typeface="+mj-ea"/>
              </a:rPr>
              <a:t>값 생성되면 </a:t>
            </a:r>
            <a:r>
              <a:rPr lang="ko-KR" altLang="en-US" sz="1100" b="1" dirty="0" err="1">
                <a:latin typeface="+mj-ea"/>
                <a:ea typeface="+mj-ea"/>
              </a:rPr>
              <a:t>켜짐</a:t>
            </a:r>
            <a:endParaRPr lang="en-US" altLang="ko-KR" sz="1100" b="1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23A329B-46D6-459B-A50A-A758FEBDCB68}"/>
              </a:ext>
            </a:extLst>
          </p:cNvPr>
          <p:cNvSpPr/>
          <p:nvPr/>
        </p:nvSpPr>
        <p:spPr>
          <a:xfrm>
            <a:off x="4958550" y="1918970"/>
            <a:ext cx="126749" cy="126316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1421BB1-9F23-4F41-A697-8F6442781FCD}"/>
              </a:ext>
            </a:extLst>
          </p:cNvPr>
          <p:cNvSpPr/>
          <p:nvPr/>
        </p:nvSpPr>
        <p:spPr>
          <a:xfrm>
            <a:off x="4958550" y="2960828"/>
            <a:ext cx="126749" cy="126316"/>
          </a:xfrm>
          <a:prstGeom prst="ellipse">
            <a:avLst/>
          </a:prstGeom>
          <a:solidFill>
            <a:srgbClr val="CC99FF"/>
          </a:solidFill>
          <a:ln>
            <a:solidFill>
              <a:srgbClr val="A56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E4AD0A-D3A5-40E4-8D83-0B280084FD05}"/>
              </a:ext>
            </a:extLst>
          </p:cNvPr>
          <p:cNvSpPr/>
          <p:nvPr/>
        </p:nvSpPr>
        <p:spPr>
          <a:xfrm>
            <a:off x="4956792" y="4217222"/>
            <a:ext cx="126749" cy="126316"/>
          </a:xfrm>
          <a:prstGeom prst="ellipse">
            <a:avLst/>
          </a:prstGeom>
          <a:solidFill>
            <a:srgbClr val="93CC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33880D8-69F8-4CA7-94BC-4ADEE929D67D}"/>
              </a:ext>
            </a:extLst>
          </p:cNvPr>
          <p:cNvSpPr/>
          <p:nvPr/>
        </p:nvSpPr>
        <p:spPr>
          <a:xfrm>
            <a:off x="4956792" y="4889576"/>
            <a:ext cx="126749" cy="12631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D81F7B64-EAD1-4397-9F5F-756B5FDA119E}"/>
              </a:ext>
            </a:extLst>
          </p:cNvPr>
          <p:cNvSpPr/>
          <p:nvPr/>
        </p:nvSpPr>
        <p:spPr>
          <a:xfrm>
            <a:off x="4957741" y="5611331"/>
            <a:ext cx="126749" cy="12631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6126B8-9517-41B9-BC19-8CBE209AA22D}"/>
              </a:ext>
            </a:extLst>
          </p:cNvPr>
          <p:cNvSpPr txBox="1"/>
          <p:nvPr/>
        </p:nvSpPr>
        <p:spPr>
          <a:xfrm>
            <a:off x="3334752" y="4889576"/>
            <a:ext cx="125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Up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led_up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C8DE03-A14E-47A8-8C5D-BC8295263BAE}"/>
              </a:ext>
            </a:extLst>
          </p:cNvPr>
          <p:cNvCxnSpPr>
            <a:stCxn id="33" idx="2"/>
            <a:endCxn id="61" idx="0"/>
          </p:cNvCxnSpPr>
          <p:nvPr/>
        </p:nvCxnSpPr>
        <p:spPr>
          <a:xfrm flipH="1">
            <a:off x="3962028" y="4499939"/>
            <a:ext cx="3141" cy="389637"/>
          </a:xfrm>
          <a:prstGeom prst="straightConnector1">
            <a:avLst/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20632B-FF9E-4564-BFD4-8972851021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01" b="58276"/>
          <a:stretch/>
        </p:blipFill>
        <p:spPr>
          <a:xfrm>
            <a:off x="949123" y="1678347"/>
            <a:ext cx="7519927" cy="426063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2F4A1BD-937D-412A-B783-80E3BC66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00" y="77921"/>
            <a:ext cx="7886700" cy="1147197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Top Level Block Diagram 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91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D8463-7355-483A-8F07-D4F628A2D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7" b="70188"/>
          <a:stretch/>
        </p:blipFill>
        <p:spPr>
          <a:xfrm>
            <a:off x="1013660" y="1737766"/>
            <a:ext cx="7116680" cy="378335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5D11A1-D092-4366-B905-FE5674AC98B6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Block Diagram</a:t>
            </a:r>
          </a:p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	1) </a:t>
            </a:r>
            <a:r>
              <a:rPr lang="en-US" altLang="ko-KR" sz="2800" dirty="0" err="1">
                <a:latin typeface="돋움" panose="020B0600000101010101" pitchFamily="50" charset="-127"/>
                <a:ea typeface="돋움" panose="020B0600000101010101" pitchFamily="50" charset="-127"/>
              </a:rPr>
              <a:t>PushButtons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57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65435" y="2191649"/>
            <a:ext cx="3403077" cy="322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•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Random module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3</a:t>
            </a:r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개의 숫자를 랜덤으로 생성</a:t>
            </a:r>
            <a:endParaRPr lang="en-US" altLang="ko-KR" sz="17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•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Answer module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595959"/>
                </a:solidFill>
                <a:latin typeface="+mj-ea"/>
                <a:ea typeface="+mj-ea"/>
              </a:rPr>
              <a:t>  </a:t>
            </a:r>
            <a:r>
              <a:rPr lang="ko-KR" altLang="en-US" sz="1700" b="1" dirty="0">
                <a:solidFill>
                  <a:srgbClr val="595959"/>
                </a:solidFill>
                <a:latin typeface="+mj-ea"/>
                <a:ea typeface="+mj-ea"/>
              </a:rPr>
              <a:t>랜덤으로 생성된 </a:t>
            </a:r>
            <a:r>
              <a:rPr lang="en-US" altLang="ko-KR" sz="1700" b="1" dirty="0">
                <a:solidFill>
                  <a:srgbClr val="595959"/>
                </a:solidFill>
                <a:latin typeface="+mj-ea"/>
                <a:ea typeface="+mj-ea"/>
              </a:rPr>
              <a:t>3</a:t>
            </a:r>
            <a:r>
              <a:rPr lang="ko-KR" altLang="en-US" sz="1700" b="1" dirty="0">
                <a:solidFill>
                  <a:srgbClr val="595959"/>
                </a:solidFill>
                <a:latin typeface="+mj-ea"/>
                <a:ea typeface="+mj-ea"/>
              </a:rPr>
              <a:t>개의     </a:t>
            </a:r>
            <a:endParaRPr lang="en-US" altLang="ko-KR" sz="1700" b="1" dirty="0">
              <a:solidFill>
                <a:srgbClr val="59595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595959"/>
                </a:solidFill>
                <a:latin typeface="+mj-ea"/>
                <a:ea typeface="+mj-ea"/>
              </a:rPr>
              <a:t>  </a:t>
            </a:r>
            <a:r>
              <a:rPr lang="ko-KR" altLang="en-US" sz="1700" b="1" dirty="0">
                <a:solidFill>
                  <a:srgbClr val="595959"/>
                </a:solidFill>
                <a:latin typeface="+mj-ea"/>
                <a:ea typeface="+mj-ea"/>
              </a:rPr>
              <a:t>숫자가 중복되지 않도록 </a:t>
            </a:r>
            <a:endParaRPr lang="en-US" altLang="ko-KR" sz="1700" b="1" dirty="0">
              <a:solidFill>
                <a:srgbClr val="595959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595959"/>
                </a:solidFill>
                <a:latin typeface="+mj-ea"/>
                <a:ea typeface="+mj-ea"/>
              </a:rPr>
              <a:t>  </a:t>
            </a:r>
            <a:r>
              <a:rPr lang="ko-KR" altLang="en-US" sz="1700" b="1" dirty="0">
                <a:solidFill>
                  <a:srgbClr val="595959"/>
                </a:solidFill>
                <a:latin typeface="+mj-ea"/>
                <a:ea typeface="+mj-ea"/>
              </a:rPr>
              <a:t>변화시킴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BE8B7C-5A54-4C40-8236-4D5EDC3D7C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1" t="65923" r="47789" b="5704"/>
          <a:stretch/>
        </p:blipFill>
        <p:spPr>
          <a:xfrm>
            <a:off x="633046" y="1562043"/>
            <a:ext cx="4209087" cy="427159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9E3E466-E4B4-4EE4-9ADA-B3578D37AFE3}"/>
              </a:ext>
            </a:extLst>
          </p:cNvPr>
          <p:cNvSpPr txBox="1">
            <a:spLocks/>
          </p:cNvSpPr>
          <p:nvPr/>
        </p:nvSpPr>
        <p:spPr>
          <a:xfrm>
            <a:off x="211400" y="77921"/>
            <a:ext cx="7886700" cy="1147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  <a:cs typeface="+mj-cs"/>
              </a:defRPr>
            </a:lvl1pPr>
          </a:lstStyle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Block Diagram</a:t>
            </a:r>
          </a:p>
          <a:p>
            <a:r>
              <a:rPr lang="en-US" altLang="ko-KR" sz="2800" dirty="0">
                <a:latin typeface="돋움" panose="020B0600000101010101" pitchFamily="50" charset="-127"/>
                <a:ea typeface="돋움" panose="020B0600000101010101" pitchFamily="50" charset="-127"/>
              </a:rPr>
              <a:t>	2) answer</a:t>
            </a:r>
            <a:endParaRPr lang="ko-KR" altLang="en-US" sz="2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18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2105</TotalTime>
  <Words>481</Words>
  <Application>Microsoft Office PowerPoint</Application>
  <PresentationFormat>화면 슬라이드 쇼(4:3)</PresentationFormat>
  <Paragraphs>136</Paragraphs>
  <Slides>15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KoPubWorld돋움체_Pro Bold</vt:lpstr>
      <vt:lpstr>돋움</vt:lpstr>
      <vt:lpstr>맑은 고딕</vt:lpstr>
      <vt:lpstr>이화체</vt:lpstr>
      <vt:lpstr>Arial</vt:lpstr>
      <vt:lpstr>Calibri</vt:lpstr>
      <vt:lpstr>Office 테마</vt:lpstr>
      <vt:lpstr>Design final Presentation </vt:lpstr>
      <vt:lpstr>목차</vt:lpstr>
      <vt:lpstr>설계 목적</vt:lpstr>
      <vt:lpstr>게임 설명</vt:lpstr>
      <vt:lpstr>PowerPoint 프레젠테이션</vt:lpstr>
      <vt:lpstr>PowerPoint 프레젠테이션</vt:lpstr>
      <vt:lpstr>Top Level Block Diagram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Chung Jisu</cp:lastModifiedBy>
  <cp:revision>82</cp:revision>
  <dcterms:created xsi:type="dcterms:W3CDTF">2018-01-12T04:32:51Z</dcterms:created>
  <dcterms:modified xsi:type="dcterms:W3CDTF">2021-06-04T13:26:13Z</dcterms:modified>
</cp:coreProperties>
</file>